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PP+MdMZuhnZlAnXUuop76kwvq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4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14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1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4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7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" name="Google Shape;45;p1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6" name="Google Shape;46;p1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2" name="Google Shape;52;p18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3" name="Google Shape;53;p18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4" name="Google Shape;54;p18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1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2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2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" name="Google Shape;84;p22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2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b="0" i="0" sz="5400" u="none" cap="none" strike="noStrik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0" name="Google Shape;10;p1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1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8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1.pn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8.jpg"/><Relationship Id="rId5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600"/>
              <a:buFont typeface="Rockwell"/>
              <a:buNone/>
            </a:pPr>
            <a:r>
              <a:rPr lang="cs-CZ" sz="6600"/>
              <a:t>HARMFUL GASES IN THE CZECH REPUBLIC AND OUR REGION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cs-CZ"/>
              <a:t>C4 MOBILITY IN HELMOND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cs-CZ"/>
              <a:t>22nd January – 29th January 2023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cs-CZ"/>
              <a:t>Project No. 2020-1-CZ01-KA229-078153_1_Happy, Healthy, Wise and Wealthy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533" y="5009600"/>
            <a:ext cx="1579205" cy="157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ckwell"/>
              <a:buNone/>
            </a:pPr>
            <a:r>
              <a:rPr b="1" lang="cs-CZ" sz="4000" cap="none">
                <a:solidFill>
                  <a:schemeClr val="dk1"/>
                </a:solidFill>
              </a:rPr>
              <a:t>Air </a:t>
            </a:r>
            <a:r>
              <a:rPr b="1" lang="cs-CZ" sz="4000">
                <a:solidFill>
                  <a:schemeClr val="dk1"/>
                </a:solidFill>
              </a:rPr>
              <a:t>P</a:t>
            </a:r>
            <a:r>
              <a:rPr b="1" lang="cs-CZ" sz="4000" cap="none">
                <a:solidFill>
                  <a:schemeClr val="dk1"/>
                </a:solidFill>
              </a:rPr>
              <a:t>rotection </a:t>
            </a:r>
            <a:r>
              <a:rPr b="1" lang="cs-CZ" sz="4000">
                <a:solidFill>
                  <a:schemeClr val="dk1"/>
                </a:solidFill>
              </a:rPr>
              <a:t>A</a:t>
            </a:r>
            <a:r>
              <a:rPr b="1" lang="cs-CZ" sz="4000" cap="none">
                <a:solidFill>
                  <a:schemeClr val="dk1"/>
                </a:solidFill>
              </a:rPr>
              <a:t>ct </a:t>
            </a:r>
            <a:endParaRPr sz="4000"/>
          </a:p>
        </p:txBody>
      </p:sp>
      <p:pic>
        <p:nvPicPr>
          <p:cNvPr descr="Nový zákon o ochraně ovzduší je na světě! | Envigroup s.r.o." id="176" name="Google Shape;17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52" y="1118142"/>
            <a:ext cx="2952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>
            <p:ph idx="2" type="body"/>
          </p:nvPr>
        </p:nvSpPr>
        <p:spPr>
          <a:xfrm>
            <a:off x="5168348" y="2528514"/>
            <a:ext cx="5950756" cy="36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4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legislative framework on air protection and prevention of air pollution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the most important legal document dealing with air protection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issued by the Ministry of the environment in 2012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56 articles divided into eight Sections (elaborate)</a:t>
            </a:r>
            <a:endParaRPr/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1423" y="516325"/>
            <a:ext cx="1579205" cy="1577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ý zákon o realitním zprostředkování přináší mnoho nového - ČESKÉSTAVBY.cz" id="179" name="Google Shape;17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896" y="3429000"/>
            <a:ext cx="2952750" cy="221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ckwell"/>
              <a:buNone/>
            </a:pPr>
            <a:r>
              <a:rPr lang="cs-CZ" sz="4000" cap="none">
                <a:solidFill>
                  <a:schemeClr val="dk1"/>
                </a:solidFill>
              </a:rPr>
              <a:t>AIR POLLUTION OF THE CZECH REPUBLIC</a:t>
            </a:r>
            <a:endParaRPr sz="4000"/>
          </a:p>
        </p:txBody>
      </p:sp>
      <p:sp>
        <p:nvSpPr>
          <p:cNvPr id="185" name="Google Shape;185;p11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92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 txBox="1"/>
          <p:nvPr>
            <p:ph idx="2" type="body"/>
          </p:nvPr>
        </p:nvSpPr>
        <p:spPr>
          <a:xfrm>
            <a:off x="5168348" y="2528514"/>
            <a:ext cx="5950756" cy="36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4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862" y="4350356"/>
            <a:ext cx="1579205" cy="157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223" y="484632"/>
            <a:ext cx="1579205" cy="157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4">
            <a:alphaModFix/>
          </a:blip>
          <a:srcRect b="-454" l="-663" r="13423" t="-2156"/>
          <a:stretch/>
        </p:blipFill>
        <p:spPr>
          <a:xfrm>
            <a:off x="707049" y="3802247"/>
            <a:ext cx="5011226" cy="280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/>
          <p:nvPr/>
        </p:nvSpPr>
        <p:spPr>
          <a:xfrm>
            <a:off x="6234544" y="2413338"/>
            <a:ext cx="554133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Czech Republic is coverd with 4,6 % by ozone and other harmful substances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biggest pollution is in Ostrava due to coal mining and large-scale production in factories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There are not so many factories in the region of Uherské Hradiště so our town is not that big polluter and does not affect much the pollution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Ostravský obvod sleduje kouř z huti kamerou, chce dokázat úniky škodlivin -  iDNES.cz" id="191" name="Google Shape;19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4774" y="1613154"/>
            <a:ext cx="3350971" cy="190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197" name="Google Shape;197;p12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10"/>
              <a:buNone/>
            </a:pPr>
            <a:r>
              <a:rPr lang="cs-CZ" sz="6600"/>
              <a:t>Thank you for your attention ☺</a:t>
            </a:r>
            <a:endParaRPr sz="6600"/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138" y="4404513"/>
            <a:ext cx="1579205" cy="157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>
          <a:xfrm>
            <a:off x="1069848" y="437131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OUR TOWN UHERSKÉ HRADIŠTĚ</a:t>
            </a:r>
            <a:endParaRPr/>
          </a:p>
        </p:txBody>
      </p:sp>
      <p:pic>
        <p:nvPicPr>
          <p:cNvPr descr="uherske-hradiste mapa" id="112" name="Google Shape;11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591" y="3977103"/>
            <a:ext cx="4754563" cy="24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Rockwell"/>
              <a:buChar char="-"/>
            </a:pPr>
            <a:r>
              <a:rPr lang="cs-CZ"/>
              <a:t>Location: South Moravian region close to the Slovakian border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Rockwell"/>
              <a:buChar char="-"/>
            </a:pPr>
            <a:r>
              <a:rPr lang="cs-CZ"/>
              <a:t>25 000 inhabitants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Rockwell"/>
              <a:buChar char="-"/>
            </a:pPr>
            <a:r>
              <a:rPr lang="cs-CZ"/>
              <a:t>A number of elementary and secondary schools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Rockwell"/>
              <a:buChar char="-"/>
            </a:pPr>
            <a:r>
              <a:rPr lang="cs-CZ"/>
              <a:t>Unesco school = the centre of the town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Rockwell"/>
              <a:buChar char="-"/>
            </a:pPr>
            <a:r>
              <a:rPr lang="cs-CZ"/>
              <a:t>Advantages: walking distance to all important places, job opportunities for people who live close by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Rockwell"/>
              <a:buChar char="-"/>
            </a:pPr>
            <a:r>
              <a:rPr lang="cs-CZ"/>
              <a:t>Disadvantages: a lot of traffic, frequent traffic jams during rush hours</a:t>
            </a: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013" y="384048"/>
            <a:ext cx="1579205" cy="1577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města, Uherské Hradiště" id="115" name="Google Shape;1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480" y="1649095"/>
            <a:ext cx="3542297" cy="222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TRAFFIC/PUBLIC – PRIVATE TRANSPORTATION</a:t>
            </a:r>
            <a:endParaRPr/>
          </a:p>
        </p:txBody>
      </p:sp>
      <p:pic>
        <p:nvPicPr>
          <p:cNvPr id="121" name="Google Shape;12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22" y="2164108"/>
            <a:ext cx="2983706" cy="39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Char char="-"/>
            </a:pPr>
            <a:r>
              <a:rPr lang="cs-CZ">
                <a:solidFill>
                  <a:schemeClr val="dk1"/>
                </a:solidFill>
              </a:rPr>
              <a:t>Commuting of a lot of people on daily basis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Char char="-"/>
            </a:pPr>
            <a:r>
              <a:rPr lang="cs-CZ">
                <a:solidFill>
                  <a:schemeClr val="dk1"/>
                </a:solidFill>
              </a:rPr>
              <a:t>Train station/bus station – not used frequently enough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Char char="-"/>
            </a:pPr>
            <a:r>
              <a:rPr lang="cs-CZ">
                <a:solidFill>
                  <a:schemeClr val="dk1"/>
                </a:solidFill>
              </a:rPr>
              <a:t>Traffic jams at the most important crossroads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Char char="-"/>
            </a:pPr>
            <a:r>
              <a:rPr lang="cs-CZ">
                <a:solidFill>
                  <a:schemeClr val="dk1"/>
                </a:solidFill>
              </a:rPr>
              <a:t>Bike riders risk their lives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Char char="-"/>
            </a:pPr>
            <a:r>
              <a:rPr lang="cs-CZ">
                <a:solidFill>
                  <a:schemeClr val="dk1"/>
                </a:solidFill>
              </a:rPr>
              <a:t>Air pollution and smog - big issues here</a:t>
            </a:r>
            <a:endParaRPr>
              <a:solidFill>
                <a:schemeClr val="dk1"/>
              </a:solidFill>
            </a:endParaRPr>
          </a:p>
          <a:p>
            <a:pPr indent="-2349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349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ckwel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2413" y="2385405"/>
            <a:ext cx="2651125" cy="35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1967" y="414500"/>
            <a:ext cx="1579205" cy="157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MEASURING OF AIR POLLUTION IN THE TOWN</a:t>
            </a:r>
            <a:endParaRPr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This station  measures  the quality of the air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The screen shows the levels of different substances in the air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Location: the main (the most frequently used) crossroads in the middle of the town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The owner: Czech hydrometeorological institute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All these chemicals pollute the air in here</a:t>
            </a:r>
            <a:endParaRPr/>
          </a:p>
        </p:txBody>
      </p:sp>
      <p:pic>
        <p:nvPicPr>
          <p:cNvPr id="131" name="Google Shape;131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288" y="2400102"/>
            <a:ext cx="4754562" cy="356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CZECH HYDROMETEOROLOGICAL INSTITUTE</a:t>
            </a:r>
            <a:endParaRPr/>
          </a:p>
        </p:txBody>
      </p:sp>
      <p:pic>
        <p:nvPicPr>
          <p:cNvPr descr="Budova ČHMÚ v Praze-Komořanech" id="137" name="Google Shape;13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975" y="2400101"/>
            <a:ext cx="4754563" cy="356592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 Central state office:  air quality, meteorology, climatology and hydrology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An organization established by the Ministry of the Environment of the Czech Republic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One of the most important sections: air quality section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Headquarters: Prague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REDUCTION OF TRAFFIC IN THE AREA OF UHERSKÉ HRADIŠTĚ</a:t>
            </a:r>
            <a:endParaRPr/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Traffic outlet from the city- a new highway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The air can get better by diverting transit traffic outside the city- the trucks don‘t have to go through the city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Planting more greenery- parks</a:t>
            </a:r>
            <a:endParaRPr/>
          </a:p>
        </p:txBody>
      </p:sp>
      <p:pic>
        <p:nvPicPr>
          <p:cNvPr descr="Park | Definition, Characteristics, History, Examples, &amp; Facts | Britannica" id="145" name="Google Shape;145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288" y="2997394"/>
            <a:ext cx="4754562" cy="237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MASS TRANSPORT SOLUTIONS</a:t>
            </a:r>
            <a:endParaRPr/>
          </a:p>
        </p:txBody>
      </p:sp>
      <p:sp>
        <p:nvSpPr>
          <p:cNvPr id="151" name="Google Shape;151;p7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Renewal of the vehicle fleet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Replacement of some diesel buses with natural gas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Adding new bus stops for urban transport so that people don‘t have to drive as many cars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descr="Projekt pořízení elektrobusů a CNG autobusů pro ČSAD Uherské Hradiště |  ČSAD Uherské Hradiště" id="152" name="Google Shape;152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2145" y="2194560"/>
            <a:ext cx="4940080" cy="30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cs-CZ"/>
              <a:t>MINISTRY OF THE ENVIRONMENT OF THE CZECH REPUBLIC</a:t>
            </a:r>
            <a:endParaRPr/>
          </a:p>
        </p:txBody>
      </p:sp>
      <p:pic>
        <p:nvPicPr>
          <p:cNvPr descr="Ministerstvo životního prostředí (Praha) • Firmy.cz" id="158" name="Google Shape;15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52" y="1888116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>
            <p:ph idx="2" type="body"/>
          </p:nvPr>
        </p:nvSpPr>
        <p:spPr>
          <a:xfrm>
            <a:off x="4476584" y="2194560"/>
            <a:ext cx="664252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cs-CZ" sz="1800"/>
              <a:t>is the central state administration body for: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protection of natural water accumulation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protection of water resources and protection of underground and surface water quality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b="1" lang="cs-CZ" sz="1800"/>
              <a:t>air, nature and landscape protection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performance of the state geological service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protection of the rock environment, including the protection of mineral resources and groundwater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geological work and environmental supervision of mining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waste management and other</a:t>
            </a:r>
            <a:endParaRPr sz="1800"/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6896" y="1405734"/>
            <a:ext cx="1579205" cy="1577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erstvo životního prostředí ČR - Aktuálně.cz" id="161" name="Google Shape;16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644" y="3689405"/>
            <a:ext cx="3238500" cy="268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b="1" lang="cs-CZ"/>
              <a:t>WATER AUTHORITY AND ENVIRONMENT DEPARTMENT</a:t>
            </a:r>
            <a:br>
              <a:rPr b="1" lang="cs-CZ"/>
            </a:br>
            <a:r>
              <a:rPr b="1" lang="cs-CZ"/>
              <a:t>IN OUR TOWN</a:t>
            </a:r>
            <a:endParaRPr/>
          </a:p>
        </p:txBody>
      </p:sp>
      <p:pic>
        <p:nvPicPr>
          <p:cNvPr descr="Uherské Hradiště" id="167" name="Google Shape;16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847" y="2194559"/>
            <a:ext cx="2547995" cy="69176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>
            <p:ph idx="2" type="body"/>
          </p:nvPr>
        </p:nvSpPr>
        <p:spPr>
          <a:xfrm>
            <a:off x="4476584" y="2528514"/>
            <a:ext cx="6642520" cy="36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nature and lanscape protection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protection of the agricultural land fund, protection of animals against cruelty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forestry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hunting and fishing</a:t>
            </a:r>
            <a:endParaRPr sz="1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waste management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i="1" lang="cs-CZ" sz="1800" u="sng"/>
              <a:t>Air protection: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i="1" lang="cs-CZ"/>
              <a:t>performs state administration in the area of ​​air protection in accordance with the Act on Air Protection,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i="1" lang="cs-CZ"/>
              <a:t>deals with physical offenses and administrative offenses of legal entities within the scope of its competence.</a:t>
            </a:r>
            <a:endParaRPr/>
          </a:p>
          <a:p>
            <a:pPr indent="-85724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6896" y="1405734"/>
            <a:ext cx="1579205" cy="1577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herskohradišťský odbor životního prostředí čeká stěhování - ZLIN.CZ" id="170" name="Google Shape;17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848" y="34290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řevo">
  <a:themeElements>
    <a:clrScheme name="Dřevo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2023-01-08T18:46:05Z</dcterms:created>
  <dc:creator>Přikrylová Romana</dc:creator>
</cp:coreProperties>
</file>